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5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76" r:id="rId10"/>
    <p:sldId id="262" r:id="rId11"/>
    <p:sldId id="264" r:id="rId12"/>
    <p:sldId id="261" r:id="rId13"/>
    <p:sldId id="266" r:id="rId14"/>
    <p:sldId id="265" r:id="rId15"/>
    <p:sldId id="267" r:id="rId16"/>
    <p:sldId id="270" r:id="rId17"/>
    <p:sldId id="274" r:id="rId18"/>
    <p:sldId id="271" r:id="rId19"/>
    <p:sldId id="273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D30"/>
    <a:srgbClr val="073312"/>
    <a:srgbClr val="10441E"/>
    <a:srgbClr val="082C11"/>
    <a:srgbClr val="1E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142B7-99BF-474C-9B3D-3A7E5E689BC0}" v="2" dt="2024-03-01T12:08:05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5621" autoAdjust="0"/>
  </p:normalViewPr>
  <p:slideViewPr>
    <p:cSldViewPr snapToGrid="0">
      <p:cViewPr>
        <p:scale>
          <a:sx n="66" d="100"/>
          <a:sy n="66" d="100"/>
        </p:scale>
        <p:origin x="595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i Ischenko" userId="d22b8f44-de88-4501-a934-8727b3284b4e" providerId="ADAL" clId="{9F1142B7-99BF-474C-9B3D-3A7E5E689BC0}"/>
    <pc:docChg chg="modSld">
      <pc:chgData name="Nikolai Ischenko" userId="d22b8f44-de88-4501-a934-8727b3284b4e" providerId="ADAL" clId="{9F1142B7-99BF-474C-9B3D-3A7E5E689BC0}" dt="2024-03-01T12:08:05.018" v="1"/>
      <pc:docMkLst>
        <pc:docMk/>
      </pc:docMkLst>
      <pc:sldChg chg="modAnim">
        <pc:chgData name="Nikolai Ischenko" userId="d22b8f44-de88-4501-a934-8727b3284b4e" providerId="ADAL" clId="{9F1142B7-99BF-474C-9B3D-3A7E5E689BC0}" dt="2024-03-01T12:07:28.568" v="0"/>
        <pc:sldMkLst>
          <pc:docMk/>
          <pc:sldMk cId="2163246526" sldId="259"/>
        </pc:sldMkLst>
      </pc:sldChg>
      <pc:sldChg chg="modAnim">
        <pc:chgData name="Nikolai Ischenko" userId="d22b8f44-de88-4501-a934-8727b3284b4e" providerId="ADAL" clId="{9F1142B7-99BF-474C-9B3D-3A7E5E689BC0}" dt="2024-03-01T12:08:05.018" v="1"/>
        <pc:sldMkLst>
          <pc:docMk/>
          <pc:sldMk cId="1811138393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55EBF-E2BE-48CA-A0B2-FE2A43567E97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3E67F-583B-45A2-8971-2DB56EDE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apac/news/announcement/ocw-oracle-releases-java-21-2023-09-19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ccess.redhat.com/articles/1299013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git checkout main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Java 11 isn’t supported yet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 Java 17 JEPs since Java 11: https://openjdk.org/projects/jdk/17/jeps-since-jdk-11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Extended support of Java 11 by Oracle: </a:t>
            </a:r>
            <a:r>
              <a:rPr lang="en-US" dirty="0">
                <a:hlinkClick r:id="rId3"/>
              </a:rPr>
              <a:t>Oracle Releases Java 21 and Extends Support Roadmap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RedHat OpenJDK support: </a:t>
            </a:r>
            <a:r>
              <a:rPr lang="en-US" dirty="0">
                <a:hlinkClick r:id="rId4"/>
              </a:rPr>
              <a:t>OpenJDK Life Cycle and Support Policy - Red Hat Customer Portal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Spring boot 3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Java trends for 2024: https://www.linkedin.com/posts/coherent-solutions_java-trends-2024-activity-7152589820177833985-IunG?utm_source=share&amp;utm_medium=member_desktop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Spring docs: https://spring.io/blog/2022/11/16/spring-framework-6-0-goes-ga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NFTC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OracleSansVF"/>
              </a:rPr>
              <a:t>Oracle Java SE Licensing FAQ: </a:t>
            </a:r>
            <a:r>
              <a:rPr lang="en-US" dirty="0"/>
              <a:t>https://www.oracle.com/cis/java/technologies/javase/jdk-faqs.html#:~:text=Oracle%20JDK%208%20and%20Oracle,Conditions%20License%20for%20all%20users.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1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A941-4E8E-E11B-DE07-27196A7B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4B2BC-EFEA-0615-5475-D64007440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706C0-37C5-E4AB-6ADF-2809D942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4DF4F-C842-DB4B-7242-AC3D895E4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08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A941-4E8E-E11B-DE07-27196A7B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4B2BC-EFEA-0615-5475-D64007440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706C0-37C5-E4AB-6ADF-2809D942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4DF4F-C842-DB4B-7242-AC3D895E4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0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A941-4E8E-E11B-DE07-27196A7B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4B2BC-EFEA-0615-5475-D64007440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706C0-37C5-E4AB-6ADF-2809D942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4DF4F-C842-DB4B-7242-AC3D895E4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4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 378: https://openjdk.org/jeps/378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8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944ED-DCB7-AB10-6B4F-8BB4C9BA8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DA6E4C-BBAD-3079-908F-D8701DABF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2F9BF-CAF5-E5E5-1515-37DDA47AC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265CE-46C8-04E7-066A-59B5DBEEC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99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A941-4E8E-E11B-DE07-27196A7B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4B2BC-EFEA-0615-5475-D64007440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706C0-37C5-E4AB-6ADF-2809D942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JEP 406: https://openjdk.org/jeps/406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4DF4F-C842-DB4B-7242-AC3D895E4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77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140CE-58DB-4C69-B421-9F0689721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9FE63-84C0-A996-6492-4F4B03DA1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DD24B-3AD2-7588-067A-A2A43E473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JEP 395 Record: https://openjdk.org/jeps/395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8A598-EB82-C359-57CF-266B3B926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5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A941-4E8E-E11B-DE07-27196A7B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4B2BC-EFEA-0615-5475-D64007440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706C0-37C5-E4AB-6ADF-2809D942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JEP 394: https://openjdk.org/jeps/394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4DF4F-C842-DB4B-7242-AC3D895E4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03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A941-4E8E-E11B-DE07-27196A7B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4B2BC-EFEA-0615-5475-D64007440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706C0-37C5-E4AB-6ADF-2809D942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JEP 409: https://openjdk.org/jeps/409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4DF4F-C842-DB4B-7242-AC3D895E4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34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A941-4E8E-E11B-DE07-27196A7B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4B2BC-EFEA-0615-5475-D64007440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706C0-37C5-E4AB-6ADF-2809D942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ejaVu Sans"/>
              </a:rPr>
              <a:t>JEPs in JDK 21 integrated since JDK 17:</a:t>
            </a:r>
            <a:r>
              <a:rPr lang="en-US" b="0" dirty="0"/>
              <a:t> </a:t>
            </a:r>
            <a:r>
              <a:rPr lang="en-US" dirty="0"/>
              <a:t>https://openjdk.org/projects/jdk/21/jeps-since-jdk-17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4DF4F-C842-DB4B-7242-AC3D895E4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45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A941-4E8E-E11B-DE07-27196A7B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4B2BC-EFEA-0615-5475-D64007440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706C0-37C5-E4AB-6ADF-2809D942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JEP 444: https://openjdk.org/jeps/444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4DF4F-C842-DB4B-7242-AC3D895E4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3E67F-583B-45A2-8971-2DB56EDE30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9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F721-6EB5-794A-B074-70701CA85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32D0E-2A5C-84F5-0A5B-64688CA4B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21C86-8207-D859-43A7-3A822BFD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B364A-F121-DFE8-FFC0-A31F4EE9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0C52C-0879-D88C-2BC6-5305ECE3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8C8C-62F7-E3D6-0BC5-462E8B92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31833-8755-F49D-4BC5-A21F0471A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6D3E-7BF2-B2EB-0080-A4F4411D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6321A-4C89-5724-78B5-F3036BCB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76F02-1B79-558E-E768-48E35664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6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695C11-53A2-97D0-3379-4F0E0F128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C73DB3-C9E8-1287-22F0-5FF46E29E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7FA73-6DB4-EFEF-58E3-AEF0727F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9CA26-6DC9-567F-FEC4-EE7BDED7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8BD9F-9EFF-293A-442C-37E45444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3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AD58-14CD-88D1-27F6-DA667DE0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E097A-4AB4-838D-7F7E-C15668C9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BB507-9BFD-84CA-D995-273631A8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8BBC-5508-B373-F158-7B4E84A9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8A864-7B01-DFEB-9417-924FD7C1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ACC0-9082-E80C-0BF3-75ADE36B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6626C-3620-7C75-45F9-2519B0060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D5D7C-71A6-8256-1C1D-F6885A80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B0934-3FA6-52B5-60A1-7CC516C0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10387-2ED6-49D4-EE69-85964A78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E12D-F7F9-1BA8-F190-1AD97B99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4E46-4FE2-60D8-426C-E9C92427C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D0CE6-E465-8CB3-F75A-017732BD3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6D024-AD42-7404-8A4E-0A662037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BBAB5-EA10-835C-5FFA-884B5FEA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D6167-A7B3-1CDA-D3D4-01FFF299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4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8FAE-F057-3061-2A04-668EDEAA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9E34B-F44E-CC3D-F32F-2A4E4A989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A3D66-9190-5A2C-1856-82F9B8E0A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E1873-6ACA-A14C-483E-BB67E0AFA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5DBC1-9932-2CB7-F3A1-9F8D93843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EDAA35-C6CE-0CA2-8FE2-BF40124D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1B2CF-6E11-5A21-F148-A0E7CF9F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031876-BBEE-C3FA-4B55-DB6FD002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6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D24A-5872-7141-9C17-852F7E42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71819-4E08-0DC7-A7C3-4C7A1DEE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F3361-9D25-AE6C-5C7D-87EB971F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413F0-6261-D7BE-29A4-06A381B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3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BEA9F-81C9-535F-D093-2CEE005F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85C47-860B-E5CF-0870-F678BD0B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44592-C2F1-6FA4-6156-282EF7E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4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0420-73D4-223A-1B02-47554EE6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AA39D-D80D-2B6C-A891-D975E0EC3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A3CD0-599A-7344-109D-904FBBB11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BD39C-D401-E87D-5DFC-4E5868C6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B69BC-678D-179D-8505-A3FF6D64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C322E-5775-1DC4-134B-64189EA1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7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C035-B0B8-9246-A8BF-90D56A45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B2D17-29F8-FFED-8428-BA0E4D783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7BA46-B5E5-0614-4F61-C31378C81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1B141-FE36-44FB-0FF4-292E73F1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0281D-1199-27C3-D00A-4D0815F9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1DF8E-6F74-3154-8141-A74FF9D7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8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DE733-8677-28D2-01A2-B7064F63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D1C96-852E-FA08-9069-8DF458475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053F1-CDD2-1B3C-F0B4-D95FECC93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E8D6DD-22AC-483E-8856-1444DC7037E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08AA-A0DD-8806-2423-1DC1B7269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70976-B72B-9639-D34E-3F35FC34A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8C60CE-3E60-4314-9C6C-8B01D859D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jdk.org/jeps/40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openjdk.org/jeps/39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hyperlink" Target="https://openjdk.org/jeps/40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hyperlink" Target="https://openjdk.org/jeps/40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openjdk.org/jeps/40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17/jeps-since-jdk-11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projects/jdk/21/jeps-since-jdk-1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openjdk.org/projects/jdk/17/jeps-since-jdk-1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jdk.org/jeps/378" TargetMode="External"/><Relationship Id="rId4" Type="http://schemas.openxmlformats.org/officeDocument/2006/relationships/hyperlink" Target="https://openjdk.org/projects/jdk/17/jeps-since-jdk-1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AE18A-EA77-B416-50D0-3BE4A08675EE}"/>
              </a:ext>
            </a:extLst>
          </p:cNvPr>
          <p:cNvGrpSpPr/>
          <p:nvPr/>
        </p:nvGrpSpPr>
        <p:grpSpPr>
          <a:xfrm>
            <a:off x="0" y="4259053"/>
            <a:ext cx="4724885" cy="3167324"/>
            <a:chOff x="-20806" y="4267433"/>
            <a:chExt cx="4569019" cy="274916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8A8C1D-7E84-7472-CBE6-C9BBE045378D}"/>
                </a:ext>
              </a:extLst>
            </p:cNvPr>
            <p:cNvSpPr/>
            <p:nvPr/>
          </p:nvSpPr>
          <p:spPr>
            <a:xfrm rot="219642">
              <a:off x="2342375" y="5498568"/>
              <a:ext cx="393957" cy="32216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F37384-E706-8A3D-9593-E42485676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9642">
              <a:off x="-20806" y="4267433"/>
              <a:ext cx="4569019" cy="2749161"/>
            </a:xfrm>
            <a:prstGeom prst="rect">
              <a:avLst/>
            </a:prstGeom>
            <a:effectLst>
              <a:softEdge rad="12700"/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BD9A59-E9A7-C808-1CE1-66689D80AB48}"/>
              </a:ext>
            </a:extLst>
          </p:cNvPr>
          <p:cNvSpPr txBox="1"/>
          <p:nvPr/>
        </p:nvSpPr>
        <p:spPr>
          <a:xfrm>
            <a:off x="0" y="-195297"/>
            <a:ext cx="12192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Java</a:t>
            </a:r>
            <a:r>
              <a:rPr lang="en-US" sz="166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’s Blackjack</a:t>
            </a:r>
            <a:endParaRPr lang="en-US" sz="28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192EE-D4A0-B430-96E8-346E3EF12375}"/>
              </a:ext>
            </a:extLst>
          </p:cNvPr>
          <p:cNvSpPr txBox="1"/>
          <p:nvPr/>
        </p:nvSpPr>
        <p:spPr>
          <a:xfrm>
            <a:off x="155866" y="1892685"/>
            <a:ext cx="238348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6B018-1058-65FE-F597-FD3D61E186D4}"/>
              </a:ext>
            </a:extLst>
          </p:cNvPr>
          <p:cNvSpPr txBox="1"/>
          <p:nvPr/>
        </p:nvSpPr>
        <p:spPr>
          <a:xfrm>
            <a:off x="5412302" y="3609807"/>
            <a:ext cx="809535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21</a:t>
            </a:r>
            <a:r>
              <a:rPr lang="en-US" sz="166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138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on hand</a:t>
            </a:r>
            <a:endParaRPr lang="en-US" sz="16600" b="1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5C9025E-B897-7AF0-16BE-DBCA87D3D1D7}"/>
              </a:ext>
            </a:extLst>
          </p:cNvPr>
          <p:cNvSpPr/>
          <p:nvPr/>
        </p:nvSpPr>
        <p:spPr>
          <a:xfrm>
            <a:off x="2222339" y="2777599"/>
            <a:ext cx="1476020" cy="1664417"/>
          </a:xfrm>
          <a:custGeom>
            <a:avLst/>
            <a:gdLst>
              <a:gd name="connsiteX0" fmla="*/ 0 w 1476020"/>
              <a:gd name="connsiteY0" fmla="*/ 139221 h 1664417"/>
              <a:gd name="connsiteX1" fmla="*/ 1469985 w 1476020"/>
              <a:gd name="connsiteY1" fmla="*/ 139221 h 1664417"/>
              <a:gd name="connsiteX2" fmla="*/ 520861 w 1476020"/>
              <a:gd name="connsiteY2" fmla="*/ 1586057 h 1664417"/>
              <a:gd name="connsiteX3" fmla="*/ 509286 w 1476020"/>
              <a:gd name="connsiteY3" fmla="*/ 1227242 h 1664417"/>
              <a:gd name="connsiteX4" fmla="*/ 462988 w 1476020"/>
              <a:gd name="connsiteY4" fmla="*/ 1655505 h 1664417"/>
              <a:gd name="connsiteX5" fmla="*/ 1273215 w 1476020"/>
              <a:gd name="connsiteY5" fmla="*/ 1516609 h 1664417"/>
              <a:gd name="connsiteX6" fmla="*/ 1226917 w 1476020"/>
              <a:gd name="connsiteY6" fmla="*/ 1505034 h 166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6020" h="1664417" extrusionOk="0">
                <a:moveTo>
                  <a:pt x="0" y="139221"/>
                </a:moveTo>
                <a:cubicBezTo>
                  <a:pt x="651423" y="-6123"/>
                  <a:pt x="1318841" y="-77772"/>
                  <a:pt x="1469985" y="139221"/>
                </a:cubicBezTo>
                <a:cubicBezTo>
                  <a:pt x="1615697" y="392760"/>
                  <a:pt x="642389" y="1405947"/>
                  <a:pt x="520861" y="1586057"/>
                </a:cubicBezTo>
                <a:cubicBezTo>
                  <a:pt x="359381" y="1768725"/>
                  <a:pt x="518282" y="1219262"/>
                  <a:pt x="509286" y="1227242"/>
                </a:cubicBezTo>
                <a:cubicBezTo>
                  <a:pt x="479460" y="1227776"/>
                  <a:pt x="342280" y="1610437"/>
                  <a:pt x="462988" y="1655505"/>
                </a:cubicBezTo>
                <a:cubicBezTo>
                  <a:pt x="603368" y="1705282"/>
                  <a:pt x="1155345" y="1522238"/>
                  <a:pt x="1273215" y="1516609"/>
                </a:cubicBezTo>
                <a:cubicBezTo>
                  <a:pt x="1380907" y="1488525"/>
                  <a:pt x="1311225" y="1500637"/>
                  <a:pt x="1226917" y="1505034"/>
                </a:cubicBezTo>
              </a:path>
            </a:pathLst>
          </a:custGeom>
          <a:noFill/>
          <a:ln w="1143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76020"/>
                      <a:gd name="connsiteY0" fmla="*/ 139221 h 1664417"/>
                      <a:gd name="connsiteX1" fmla="*/ 1469985 w 1476020"/>
                      <a:gd name="connsiteY1" fmla="*/ 139221 h 1664417"/>
                      <a:gd name="connsiteX2" fmla="*/ 520861 w 1476020"/>
                      <a:gd name="connsiteY2" fmla="*/ 1586057 h 1664417"/>
                      <a:gd name="connsiteX3" fmla="*/ 509286 w 1476020"/>
                      <a:gd name="connsiteY3" fmla="*/ 1227242 h 1664417"/>
                      <a:gd name="connsiteX4" fmla="*/ 462988 w 1476020"/>
                      <a:gd name="connsiteY4" fmla="*/ 1655505 h 1664417"/>
                      <a:gd name="connsiteX5" fmla="*/ 1273215 w 1476020"/>
                      <a:gd name="connsiteY5" fmla="*/ 1516609 h 1664417"/>
                      <a:gd name="connsiteX6" fmla="*/ 1226917 w 1476020"/>
                      <a:gd name="connsiteY6" fmla="*/ 1505034 h 1664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6020" h="1664417">
                        <a:moveTo>
                          <a:pt x="0" y="139221"/>
                        </a:moveTo>
                        <a:cubicBezTo>
                          <a:pt x="691587" y="18651"/>
                          <a:pt x="1383175" y="-101918"/>
                          <a:pt x="1469985" y="139221"/>
                        </a:cubicBezTo>
                        <a:cubicBezTo>
                          <a:pt x="1556795" y="380360"/>
                          <a:pt x="680978" y="1404720"/>
                          <a:pt x="520861" y="1586057"/>
                        </a:cubicBezTo>
                        <a:cubicBezTo>
                          <a:pt x="360744" y="1767394"/>
                          <a:pt x="518932" y="1215667"/>
                          <a:pt x="509286" y="1227242"/>
                        </a:cubicBezTo>
                        <a:cubicBezTo>
                          <a:pt x="499640" y="1238817"/>
                          <a:pt x="335667" y="1607277"/>
                          <a:pt x="462988" y="1655505"/>
                        </a:cubicBezTo>
                        <a:cubicBezTo>
                          <a:pt x="590310" y="1703733"/>
                          <a:pt x="1145894" y="1541687"/>
                          <a:pt x="1273215" y="1516609"/>
                        </a:cubicBezTo>
                        <a:cubicBezTo>
                          <a:pt x="1400536" y="1491531"/>
                          <a:pt x="1313726" y="1498282"/>
                          <a:pt x="1226917" y="150503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3CC3A9C-CEB7-FBDC-4370-36D7A2A755C1}"/>
              </a:ext>
            </a:extLst>
          </p:cNvPr>
          <p:cNvSpPr/>
          <p:nvPr/>
        </p:nvSpPr>
        <p:spPr>
          <a:xfrm>
            <a:off x="3252486" y="2872136"/>
            <a:ext cx="3227663" cy="2267023"/>
          </a:xfrm>
          <a:custGeom>
            <a:avLst/>
            <a:gdLst>
              <a:gd name="connsiteX0" fmla="*/ 0 w 3227663"/>
              <a:gd name="connsiteY0" fmla="*/ 2267023 h 2267023"/>
              <a:gd name="connsiteX1" fmla="*/ 2222339 w 3227663"/>
              <a:gd name="connsiteY1" fmla="*/ 44684 h 2267023"/>
              <a:gd name="connsiteX2" fmla="*/ 2720051 w 3227663"/>
              <a:gd name="connsiteY2" fmla="*/ 750740 h 2267023"/>
              <a:gd name="connsiteX3" fmla="*/ 2233914 w 3227663"/>
              <a:gd name="connsiteY3" fmla="*/ 403499 h 2267023"/>
              <a:gd name="connsiteX4" fmla="*/ 2754775 w 3227663"/>
              <a:gd name="connsiteY4" fmla="*/ 808613 h 2267023"/>
              <a:gd name="connsiteX5" fmla="*/ 3206187 w 3227663"/>
              <a:gd name="connsiteY5" fmla="*/ 253029 h 2267023"/>
              <a:gd name="connsiteX6" fmla="*/ 3113590 w 3227663"/>
              <a:gd name="connsiteY6" fmla="*/ 322477 h 226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7663" h="2267023">
                <a:moveTo>
                  <a:pt x="0" y="2267023"/>
                </a:moveTo>
                <a:cubicBezTo>
                  <a:pt x="884498" y="1282210"/>
                  <a:pt x="1768997" y="297398"/>
                  <a:pt x="2222339" y="44684"/>
                </a:cubicBezTo>
                <a:cubicBezTo>
                  <a:pt x="2675681" y="-208030"/>
                  <a:pt x="2718122" y="690938"/>
                  <a:pt x="2720051" y="750740"/>
                </a:cubicBezTo>
                <a:cubicBezTo>
                  <a:pt x="2721980" y="810542"/>
                  <a:pt x="2228127" y="393854"/>
                  <a:pt x="2233914" y="403499"/>
                </a:cubicBezTo>
                <a:cubicBezTo>
                  <a:pt x="2239701" y="413144"/>
                  <a:pt x="2592730" y="833691"/>
                  <a:pt x="2754775" y="808613"/>
                </a:cubicBezTo>
                <a:cubicBezTo>
                  <a:pt x="2916820" y="783535"/>
                  <a:pt x="3146385" y="334052"/>
                  <a:pt x="3206187" y="253029"/>
                </a:cubicBezTo>
                <a:cubicBezTo>
                  <a:pt x="3265989" y="172006"/>
                  <a:pt x="3189789" y="247241"/>
                  <a:pt x="3113590" y="322477"/>
                </a:cubicBezTo>
              </a:path>
            </a:pathLst>
          </a:custGeom>
          <a:noFill/>
          <a:ln w="1143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9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E8C177-3B2E-0772-102C-1F6020DC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0149E15F-1D6D-B28C-56BE-03DF66E3A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44E46311-84C3-1F07-F318-B7E43345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B390E9A8-D3A2-EC1C-5CE7-36E6AB8CA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BC9C3C8-2B75-3CFA-84D8-5C06C2D7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2460191C-FB03-CF9E-6C4F-F648A55B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47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DBA5F-9D12-9CF0-9F9C-18436D20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A00B88A6-6F96-FDB2-1763-70CB1998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E7CE0D73-8226-3693-CBC2-BE0BAEAFD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449D955D-637F-6440-34C6-989FFD0B1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083C9E6B-D7A2-1EF0-5CE8-B1FD49F75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0AF3BA03-328B-3AB0-DA6A-7D93A429C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57C260-84BF-E4D6-6E4D-B7F4607A7A37}"/>
              </a:ext>
            </a:extLst>
          </p:cNvPr>
          <p:cNvSpPr txBox="1"/>
          <p:nvPr/>
        </p:nvSpPr>
        <p:spPr>
          <a:xfrm>
            <a:off x="209694" y="138549"/>
            <a:ext cx="112711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8800" b="1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1AE93-CC44-408B-039E-97AF7E1EE3A1}"/>
              </a:ext>
            </a:extLst>
          </p:cNvPr>
          <p:cNvSpPr txBox="1"/>
          <p:nvPr/>
        </p:nvSpPr>
        <p:spPr>
          <a:xfrm>
            <a:off x="9231813" y="400159"/>
            <a:ext cx="23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*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Released: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09/14/21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1212C-99DA-067C-6DAA-5194E0EF7F6C}"/>
              </a:ext>
            </a:extLst>
          </p:cNvPr>
          <p:cNvSpPr txBox="1"/>
          <p:nvPr/>
        </p:nvSpPr>
        <p:spPr>
          <a:xfrm>
            <a:off x="371189" y="1978199"/>
            <a:ext cx="1088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⚕️</a:t>
            </a:r>
            <a:r>
              <a:rPr 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406: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Pattern matching for switch (Preview)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268EE-2646-F807-24A7-46E472813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620" y="3013199"/>
            <a:ext cx="10979487" cy="35394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String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getGameDescription17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CardGameType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gameType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switch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gameType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POKER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BLACKJACK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-&gt;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"Classic card games"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kumimoji="0" lang="en-US" altLang="en-US" sz="2800" b="1" i="0" u="none" strike="sng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break;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BRIDGE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RUMMY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-&gt;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"Strategy card games"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lang="en-US" altLang="en-US" sz="2800" b="1" strike="sngStrike" dirty="0">
                <a:solidFill>
                  <a:srgbClr val="FFFF00"/>
                </a:solidFill>
                <a:latin typeface="JetBrains Mono"/>
              </a:rPr>
              <a:t>break;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TRICK_TAKING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TRUMPS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-&gt;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"General trick-taking games"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lang="en-US" altLang="en-US" sz="2800" b="1" strike="sngStrike" dirty="0">
                <a:solidFill>
                  <a:srgbClr val="FFFF00"/>
                </a:solidFill>
                <a:latin typeface="JetBrains Mono"/>
              </a:rPr>
              <a:t>break;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default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-&gt;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"Other card games"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 </a:t>
            </a:r>
            <a:r>
              <a:rPr lang="en-US" altLang="en-US" sz="2800" b="1" strike="sngStrike" dirty="0">
                <a:solidFill>
                  <a:srgbClr val="FFFF00"/>
                </a:solidFill>
                <a:latin typeface="JetBrains Mono"/>
              </a:rPr>
              <a:t>break;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};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0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B8E0F-2886-6523-B851-85DC018C3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34736976-E592-D126-91DD-4D000B5A2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9C9185C4-9F1D-1FDD-BFEA-D38B5A435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7CC24CFA-0E29-84D5-8929-0C55C91B2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DD7381D5-DB27-B3B7-83D5-4EEA237BE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676674A3-680E-B4DC-D67B-730C1242F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C0460E-50E2-7FAF-191C-FE84A1FB76CF}"/>
              </a:ext>
            </a:extLst>
          </p:cNvPr>
          <p:cNvSpPr txBox="1"/>
          <p:nvPr/>
        </p:nvSpPr>
        <p:spPr>
          <a:xfrm>
            <a:off x="209694" y="138549"/>
            <a:ext cx="112711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8800" b="1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E1180-EA56-0AAC-1A31-CA83065C3450}"/>
              </a:ext>
            </a:extLst>
          </p:cNvPr>
          <p:cNvSpPr txBox="1"/>
          <p:nvPr/>
        </p:nvSpPr>
        <p:spPr>
          <a:xfrm>
            <a:off x="9231813" y="400159"/>
            <a:ext cx="23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*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Released: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09/14/21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ABFCF-2EDF-A4F8-2961-A16ABA5B850F}"/>
              </a:ext>
            </a:extLst>
          </p:cNvPr>
          <p:cNvSpPr txBox="1"/>
          <p:nvPr/>
        </p:nvSpPr>
        <p:spPr>
          <a:xfrm>
            <a:off x="371189" y="1978199"/>
            <a:ext cx="1088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📹 </a:t>
            </a:r>
            <a:r>
              <a:rPr 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395: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Record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B7E96B-73BD-5010-63CF-D6AEE00149EE}"/>
              </a:ext>
            </a:extLst>
          </p:cNvPr>
          <p:cNvSpPr txBox="1"/>
          <p:nvPr/>
        </p:nvSpPr>
        <p:spPr>
          <a:xfrm>
            <a:off x="3775308" y="1985821"/>
            <a:ext cx="29246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vs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Lombok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🪄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4F2C7B-A42E-F731-A166-9BBAF995DD9D}"/>
              </a:ext>
            </a:extLst>
          </p:cNvPr>
          <p:cNvGrpSpPr/>
          <p:nvPr/>
        </p:nvGrpSpPr>
        <p:grpSpPr>
          <a:xfrm>
            <a:off x="2720963" y="1308950"/>
            <a:ext cx="7094438" cy="5483824"/>
            <a:chOff x="2309603" y="1343789"/>
            <a:chExt cx="7094438" cy="54838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CBFA9F-D636-84B7-1507-A7A934A65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309603" y="1516219"/>
              <a:ext cx="7094438" cy="53113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FD575E-BEE5-E815-579B-13E571545B31}"/>
                </a:ext>
              </a:extLst>
            </p:cNvPr>
            <p:cNvSpPr/>
            <p:nvPr/>
          </p:nvSpPr>
          <p:spPr>
            <a:xfrm rot="457869">
              <a:off x="5959308" y="1343789"/>
              <a:ext cx="2062925" cy="86810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highlight>
                    <a:srgbClr val="FFFF00"/>
                  </a:highlight>
                </a:rPr>
                <a:t>Lombok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BF61E8-4EB4-ADC5-C83D-32746618C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970129">
              <a:off x="3277924" y="3620145"/>
              <a:ext cx="385387" cy="430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DBA5F-9D12-9CF0-9F9C-18436D20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A00B88A6-6F96-FDB2-1763-70CB1998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E7CE0D73-8226-3693-CBC2-BE0BAEAFD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449D955D-637F-6440-34C6-989FFD0B1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083C9E6B-D7A2-1EF0-5CE8-B1FD49F75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0AF3BA03-328B-3AB0-DA6A-7D93A429C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57C260-84BF-E4D6-6E4D-B7F4607A7A37}"/>
              </a:ext>
            </a:extLst>
          </p:cNvPr>
          <p:cNvSpPr txBox="1"/>
          <p:nvPr/>
        </p:nvSpPr>
        <p:spPr>
          <a:xfrm>
            <a:off x="209694" y="138549"/>
            <a:ext cx="112711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8800" b="1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1AE93-CC44-408B-039E-97AF7E1EE3A1}"/>
              </a:ext>
            </a:extLst>
          </p:cNvPr>
          <p:cNvSpPr txBox="1"/>
          <p:nvPr/>
        </p:nvSpPr>
        <p:spPr>
          <a:xfrm>
            <a:off x="9231813" y="400159"/>
            <a:ext cx="23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*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Released: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09/14/21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1212C-99DA-067C-6DAA-5194E0EF7F6C}"/>
              </a:ext>
            </a:extLst>
          </p:cNvPr>
          <p:cNvSpPr txBox="1"/>
          <p:nvPr/>
        </p:nvSpPr>
        <p:spPr>
          <a:xfrm>
            <a:off x="371189" y="1978199"/>
            <a:ext cx="52066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👥</a:t>
            </a:r>
            <a:r>
              <a:rPr 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394: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Pattern Matching 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…for 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instanceof</a:t>
            </a:r>
            <a:endParaRPr 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3076" name="Picture 4" descr="For Instance Sophie GIF - For Instance Sophie How I Met Your Father GIFs">
            <a:extLst>
              <a:ext uri="{FF2B5EF4-FFF2-40B4-BE49-F238E27FC236}">
                <a16:creationId xmlns:a16="http://schemas.microsoft.com/office/drawing/2014/main" id="{86401B80-44F0-112F-744F-DDA0C8FC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560" y="1599780"/>
            <a:ext cx="5317450" cy="531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9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DBA5F-9D12-9CF0-9F9C-18436D20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A00B88A6-6F96-FDB2-1763-70CB1998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E7CE0D73-8226-3693-CBC2-BE0BAEAFD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449D955D-637F-6440-34C6-989FFD0B1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083C9E6B-D7A2-1EF0-5CE8-B1FD49F75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0AF3BA03-328B-3AB0-DA6A-7D93A429C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57C260-84BF-E4D6-6E4D-B7F4607A7A37}"/>
              </a:ext>
            </a:extLst>
          </p:cNvPr>
          <p:cNvSpPr txBox="1"/>
          <p:nvPr/>
        </p:nvSpPr>
        <p:spPr>
          <a:xfrm>
            <a:off x="209694" y="138549"/>
            <a:ext cx="112711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8800" b="1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1AE93-CC44-408B-039E-97AF7E1EE3A1}"/>
              </a:ext>
            </a:extLst>
          </p:cNvPr>
          <p:cNvSpPr txBox="1"/>
          <p:nvPr/>
        </p:nvSpPr>
        <p:spPr>
          <a:xfrm>
            <a:off x="9231813" y="400159"/>
            <a:ext cx="23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*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Released: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09/14/21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1212C-99DA-067C-6DAA-5194E0EF7F6C}"/>
              </a:ext>
            </a:extLst>
          </p:cNvPr>
          <p:cNvSpPr txBox="1"/>
          <p:nvPr/>
        </p:nvSpPr>
        <p:spPr>
          <a:xfrm>
            <a:off x="371189" y="1978199"/>
            <a:ext cx="1088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👩‍👧‍👦</a:t>
            </a:r>
            <a:r>
              <a:rPr 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409: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Sealed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94226-6B22-2554-CB4A-9CF176A9AFFE}"/>
              </a:ext>
            </a:extLst>
          </p:cNvPr>
          <p:cNvSpPr txBox="1"/>
          <p:nvPr/>
        </p:nvSpPr>
        <p:spPr>
          <a:xfrm>
            <a:off x="5073396" y="1994861"/>
            <a:ext cx="62878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… or final with exceptions</a:t>
            </a:r>
            <a:endParaRPr lang="en-US" sz="4000" dirty="0"/>
          </a:p>
        </p:txBody>
      </p:sp>
      <p:pic>
        <p:nvPicPr>
          <p:cNvPr id="2052" name="Picture 4" descr="Community Ken Jeong GIF - Community Ken Jeong Ben Chang GIFs">
            <a:extLst>
              <a:ext uri="{FF2B5EF4-FFF2-40B4-BE49-F238E27FC236}">
                <a16:creationId xmlns:a16="http://schemas.microsoft.com/office/drawing/2014/main" id="{17225A6A-0289-F818-751C-600CAA42C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25" y="2719409"/>
            <a:ext cx="7165543" cy="40000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DBA5F-9D12-9CF0-9F9C-18436D20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A00B88A6-6F96-FDB2-1763-70CB1998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E7CE0D73-8226-3693-CBC2-BE0BAEAFD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449D955D-637F-6440-34C6-989FFD0B1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083C9E6B-D7A2-1EF0-5CE8-B1FD49F75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0AF3BA03-328B-3AB0-DA6A-7D93A429C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57C260-84BF-E4D6-6E4D-B7F4607A7A37}"/>
              </a:ext>
            </a:extLst>
          </p:cNvPr>
          <p:cNvSpPr txBox="1"/>
          <p:nvPr/>
        </p:nvSpPr>
        <p:spPr>
          <a:xfrm>
            <a:off x="209694" y="138549"/>
            <a:ext cx="112711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1AE93-CC44-408B-039E-97AF7E1EE3A1}"/>
              </a:ext>
            </a:extLst>
          </p:cNvPr>
          <p:cNvSpPr txBox="1"/>
          <p:nvPr/>
        </p:nvSpPr>
        <p:spPr>
          <a:xfrm>
            <a:off x="7717973" y="400159"/>
            <a:ext cx="23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*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Released: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09/19/23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3D649-FE33-7AC5-3C63-DEE95EB14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7" y="1529674"/>
            <a:ext cx="4929256" cy="4772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DBA5F-9D12-9CF0-9F9C-18436D20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A00B88A6-6F96-FDB2-1763-70CB1998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E7CE0D73-8226-3693-CBC2-BE0BAEAFD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449D955D-637F-6440-34C6-989FFD0B1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083C9E6B-D7A2-1EF0-5CE8-B1FD49F75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0AF3BA03-328B-3AB0-DA6A-7D93A429C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57C260-84BF-E4D6-6E4D-B7F4607A7A37}"/>
              </a:ext>
            </a:extLst>
          </p:cNvPr>
          <p:cNvSpPr txBox="1"/>
          <p:nvPr/>
        </p:nvSpPr>
        <p:spPr>
          <a:xfrm>
            <a:off x="209694" y="138549"/>
            <a:ext cx="112711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8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new?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1AE93-CC44-408B-039E-97AF7E1EE3A1}"/>
              </a:ext>
            </a:extLst>
          </p:cNvPr>
          <p:cNvSpPr txBox="1"/>
          <p:nvPr/>
        </p:nvSpPr>
        <p:spPr>
          <a:xfrm>
            <a:off x="7717973" y="400159"/>
            <a:ext cx="23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*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Released: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09/19/23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DF482-3824-2C3D-CCC6-694904BA1BBE}"/>
              </a:ext>
            </a:extLst>
          </p:cNvPr>
          <p:cNvSpPr txBox="1"/>
          <p:nvPr/>
        </p:nvSpPr>
        <p:spPr>
          <a:xfrm>
            <a:off x="371189" y="1978199"/>
            <a:ext cx="10888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🧵</a:t>
            </a:r>
            <a:r>
              <a:rPr 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444 (Release):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Virtual threads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30479-5E6E-A2BC-59BA-071499370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028" y="1731270"/>
            <a:ext cx="4999916" cy="51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1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3C59830-592C-363A-7E64-948CBF70FEC5}"/>
              </a:ext>
            </a:extLst>
          </p:cNvPr>
          <p:cNvGrpSpPr/>
          <p:nvPr/>
        </p:nvGrpSpPr>
        <p:grpSpPr>
          <a:xfrm>
            <a:off x="-435429" y="0"/>
            <a:ext cx="13062857" cy="6858000"/>
            <a:chOff x="-435429" y="0"/>
            <a:chExt cx="13062857" cy="68580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0937C19-8257-4FCE-083F-025A563F7B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5429" y="0"/>
              <a:ext cx="1306285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0883D08-4882-3DD0-2A91-3AF90F134693}"/>
                </a:ext>
              </a:extLst>
            </p:cNvPr>
            <p:cNvSpPr/>
            <p:nvPr/>
          </p:nvSpPr>
          <p:spPr>
            <a:xfrm>
              <a:off x="1690006" y="1672770"/>
              <a:ext cx="8811987" cy="4524829"/>
            </a:xfrm>
            <a:prstGeom prst="roundRect">
              <a:avLst/>
            </a:prstGeom>
            <a:solidFill>
              <a:schemeClr val="bg2">
                <a:lumMod val="50000"/>
                <a:alpha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8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14BFB20-45BE-CA8E-79AC-C8F6289611CB}"/>
              </a:ext>
            </a:extLst>
          </p:cNvPr>
          <p:cNvSpPr txBox="1"/>
          <p:nvPr/>
        </p:nvSpPr>
        <p:spPr>
          <a:xfrm>
            <a:off x="1618343" y="1016000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Bahnschrift SemiLight Condensed" panose="020B0502040204020203" pitchFamily="34" charset="0"/>
              </a:rPr>
              <a:t>SYNCHRONIZED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41084-D23F-DC3B-1676-BA458CF1B59F}"/>
              </a:ext>
            </a:extLst>
          </p:cNvPr>
          <p:cNvSpPr txBox="1"/>
          <p:nvPr/>
        </p:nvSpPr>
        <p:spPr>
          <a:xfrm>
            <a:off x="7257144" y="1008743"/>
            <a:ext cx="3316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Bahnschrift SemiLight Condensed" panose="020B0502040204020203" pitchFamily="34" charset="0"/>
              </a:rPr>
              <a:t>ASYNCHRONIZED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D73FDA-9038-FDE0-EC60-3FD1540F1817}"/>
              </a:ext>
            </a:extLst>
          </p:cNvPr>
          <p:cNvSpPr txBox="1"/>
          <p:nvPr/>
        </p:nvSpPr>
        <p:spPr>
          <a:xfrm>
            <a:off x="2650672" y="2294437"/>
            <a:ext cx="6938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Programmers know the approach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well</a:t>
            </a:r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4308E-E140-642A-3D7C-BE84D3ED6813}"/>
              </a:ext>
            </a:extLst>
          </p:cNvPr>
          <p:cNvSpPr txBox="1"/>
          <p:nvPr/>
        </p:nvSpPr>
        <p:spPr>
          <a:xfrm>
            <a:off x="1690006" y="3263526"/>
            <a:ext cx="8811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Spends resources on working with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OS threads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3A805-5550-B3C3-3D7B-A92EFB0A14A4}"/>
              </a:ext>
            </a:extLst>
          </p:cNvPr>
          <p:cNvSpPr txBox="1"/>
          <p:nvPr/>
        </p:nvSpPr>
        <p:spPr>
          <a:xfrm>
            <a:off x="1844139" y="2304172"/>
            <a:ext cx="60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👍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7A02C-19BC-87F5-87CE-9A2F8597B9C3}"/>
              </a:ext>
            </a:extLst>
          </p:cNvPr>
          <p:cNvSpPr txBox="1"/>
          <p:nvPr/>
        </p:nvSpPr>
        <p:spPr>
          <a:xfrm>
            <a:off x="1844139" y="3303757"/>
            <a:ext cx="836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👎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19417-1762-AE80-9F40-2229AB000B11}"/>
              </a:ext>
            </a:extLst>
          </p:cNvPr>
          <p:cNvSpPr txBox="1"/>
          <p:nvPr/>
        </p:nvSpPr>
        <p:spPr>
          <a:xfrm>
            <a:off x="9590108" y="2292021"/>
            <a:ext cx="836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👎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6E67F-EC7E-BB7C-4E9A-10F9EDF8454B}"/>
              </a:ext>
            </a:extLst>
          </p:cNvPr>
          <p:cNvSpPr txBox="1"/>
          <p:nvPr/>
        </p:nvSpPr>
        <p:spPr>
          <a:xfrm>
            <a:off x="9590108" y="3303756"/>
            <a:ext cx="60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👍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CC142-5C8D-347A-0819-68CB8648DECB}"/>
              </a:ext>
            </a:extLst>
          </p:cNvPr>
          <p:cNvSpPr txBox="1"/>
          <p:nvPr/>
        </p:nvSpPr>
        <p:spPr>
          <a:xfrm>
            <a:off x="10692967" y="-92360"/>
            <a:ext cx="18069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endParaRPr 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87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DBA5F-9D12-9CF0-9F9C-18436D20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A00B88A6-6F96-FDB2-1763-70CB1998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E7CE0D73-8226-3693-CBC2-BE0BAEAFD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449D955D-637F-6440-34C6-989FFD0B1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083C9E6B-D7A2-1EF0-5CE8-B1FD49F75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0AF3BA03-328B-3AB0-DA6A-7D93A429C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57C260-84BF-E4D6-6E4D-B7F4607A7A37}"/>
              </a:ext>
            </a:extLst>
          </p:cNvPr>
          <p:cNvSpPr txBox="1"/>
          <p:nvPr/>
        </p:nvSpPr>
        <p:spPr>
          <a:xfrm>
            <a:off x="222398" y="10967"/>
            <a:ext cx="117472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Virtual threads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BBE257AD-F229-A5D3-BD76-C2F485AE677A}"/>
              </a:ext>
            </a:extLst>
          </p:cNvPr>
          <p:cNvSpPr txBox="1"/>
          <p:nvPr/>
        </p:nvSpPr>
        <p:spPr>
          <a:xfrm>
            <a:off x="0" y="655839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Synchronize</a:t>
            </a:r>
            <a:endParaRPr lang="en-US" sz="6000" dirty="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653CF5E3-F182-54F1-EDD5-23118B233C17}"/>
              </a:ext>
            </a:extLst>
          </p:cNvPr>
          <p:cNvSpPr txBox="1"/>
          <p:nvPr/>
        </p:nvSpPr>
        <p:spPr>
          <a:xfrm>
            <a:off x="8004736" y="3603557"/>
            <a:ext cx="4097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➖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OS threads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are limited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13B4D71-BCBA-E776-2BD2-8D9A61E19A83}"/>
              </a:ext>
            </a:extLst>
          </p:cNvPr>
          <p:cNvSpPr txBox="1"/>
          <p:nvPr/>
        </p:nvSpPr>
        <p:spPr>
          <a:xfrm>
            <a:off x="8004736" y="4023023"/>
            <a:ext cx="395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➖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Requesting new threads takes time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F15136AB-9CCE-BA46-BFB3-7AB91702372C}"/>
              </a:ext>
            </a:extLst>
          </p:cNvPr>
          <p:cNvSpPr txBox="1"/>
          <p:nvPr/>
        </p:nvSpPr>
        <p:spPr>
          <a:xfrm>
            <a:off x="8017349" y="4437814"/>
            <a:ext cx="395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➕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Programmers know the approach</a:t>
            </a:r>
            <a:r>
              <a:rPr lang="ru-RU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well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" grpId="0"/>
      <p:bldP spid="1050" grpId="0"/>
      <p:bldP spid="10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DBA5F-9D12-9CF0-9F9C-18436D20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A00B88A6-6F96-FDB2-1763-70CB1998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E7CE0D73-8226-3693-CBC2-BE0BAEAFD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449D955D-637F-6440-34C6-989FFD0B1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083C9E6B-D7A2-1EF0-5CE8-B1FD49F75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0AF3BA03-328B-3AB0-DA6A-7D93A429C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57C260-84BF-E4D6-6E4D-B7F4607A7A37}"/>
              </a:ext>
            </a:extLst>
          </p:cNvPr>
          <p:cNvSpPr txBox="1"/>
          <p:nvPr/>
        </p:nvSpPr>
        <p:spPr>
          <a:xfrm>
            <a:off x="222398" y="10967"/>
            <a:ext cx="117472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Virtual threads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1026" name="Picture 2" descr="Gallery - Gallery - OpenJDK Wiki">
            <a:extLst>
              <a:ext uri="{FF2B5EF4-FFF2-40B4-BE49-F238E27FC236}">
                <a16:creationId xmlns:a16="http://schemas.microsoft.com/office/drawing/2014/main" id="{F70171BD-5A91-2593-FCA1-F6CBD0409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6" y="3360624"/>
            <a:ext cx="1898803" cy="230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041A2A-6FD8-532F-B8EA-B555A4266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511" y="3130048"/>
            <a:ext cx="2869249" cy="2710267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EA98BC-739C-E76F-2DC9-2AF4462AEF88}"/>
              </a:ext>
            </a:extLst>
          </p:cNvPr>
          <p:cNvCxnSpPr>
            <a:cxnSpLocks/>
          </p:cNvCxnSpPr>
          <p:nvPr/>
        </p:nvCxnSpPr>
        <p:spPr>
          <a:xfrm>
            <a:off x="2458063" y="3451157"/>
            <a:ext cx="18478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B0AE21A9-DB1D-BE0A-E588-8D9C71E5493F}"/>
              </a:ext>
            </a:extLst>
          </p:cNvPr>
          <p:cNvCxnSpPr>
            <a:cxnSpLocks/>
          </p:cNvCxnSpPr>
          <p:nvPr/>
        </p:nvCxnSpPr>
        <p:spPr>
          <a:xfrm>
            <a:off x="2610463" y="3603557"/>
            <a:ext cx="18478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0F61022F-877C-9CB4-76F7-7FB332F1F77A}"/>
              </a:ext>
            </a:extLst>
          </p:cNvPr>
          <p:cNvCxnSpPr>
            <a:cxnSpLocks/>
          </p:cNvCxnSpPr>
          <p:nvPr/>
        </p:nvCxnSpPr>
        <p:spPr>
          <a:xfrm>
            <a:off x="2458063" y="3848320"/>
            <a:ext cx="18478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A2FB91F3-D2FB-DAA1-DCB7-0F8040DB8F44}"/>
              </a:ext>
            </a:extLst>
          </p:cNvPr>
          <p:cNvCxnSpPr>
            <a:cxnSpLocks/>
          </p:cNvCxnSpPr>
          <p:nvPr/>
        </p:nvCxnSpPr>
        <p:spPr>
          <a:xfrm>
            <a:off x="2527336" y="4085933"/>
            <a:ext cx="18478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6520B4D9-1CC1-28A0-334F-6369A3DAE4F9}"/>
              </a:ext>
            </a:extLst>
          </p:cNvPr>
          <p:cNvCxnSpPr>
            <a:cxnSpLocks/>
          </p:cNvCxnSpPr>
          <p:nvPr/>
        </p:nvCxnSpPr>
        <p:spPr>
          <a:xfrm>
            <a:off x="2458063" y="4308052"/>
            <a:ext cx="18478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BF99289-B7E6-7B78-96A2-67ADEE933864}"/>
              </a:ext>
            </a:extLst>
          </p:cNvPr>
          <p:cNvCxnSpPr>
            <a:cxnSpLocks/>
          </p:cNvCxnSpPr>
          <p:nvPr/>
        </p:nvCxnSpPr>
        <p:spPr>
          <a:xfrm>
            <a:off x="2656645" y="4485182"/>
            <a:ext cx="18478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48CDC3B1-0328-455C-73F9-8BD4B9717068}"/>
              </a:ext>
            </a:extLst>
          </p:cNvPr>
          <p:cNvCxnSpPr>
            <a:cxnSpLocks/>
          </p:cNvCxnSpPr>
          <p:nvPr/>
        </p:nvCxnSpPr>
        <p:spPr>
          <a:xfrm>
            <a:off x="2527336" y="4666930"/>
            <a:ext cx="18478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0E7FFE30-768D-9B5C-D5F0-D0DB43B958CA}"/>
              </a:ext>
            </a:extLst>
          </p:cNvPr>
          <p:cNvCxnSpPr>
            <a:cxnSpLocks/>
          </p:cNvCxnSpPr>
          <p:nvPr/>
        </p:nvCxnSpPr>
        <p:spPr>
          <a:xfrm>
            <a:off x="2656645" y="4875194"/>
            <a:ext cx="18478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AAD85D24-B163-DB4C-3A7D-A1333F4CE8CF}"/>
              </a:ext>
            </a:extLst>
          </p:cNvPr>
          <p:cNvCxnSpPr>
            <a:cxnSpLocks/>
          </p:cNvCxnSpPr>
          <p:nvPr/>
        </p:nvCxnSpPr>
        <p:spPr>
          <a:xfrm>
            <a:off x="2527336" y="5078246"/>
            <a:ext cx="18478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E4FA103E-5199-1E5E-EED4-991EF1373472}"/>
              </a:ext>
            </a:extLst>
          </p:cNvPr>
          <p:cNvCxnSpPr>
            <a:cxnSpLocks/>
          </p:cNvCxnSpPr>
          <p:nvPr/>
        </p:nvCxnSpPr>
        <p:spPr>
          <a:xfrm>
            <a:off x="2809372" y="5243756"/>
            <a:ext cx="18478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DCD8368B-9B15-292F-D6C3-DECE0B372FAB}"/>
              </a:ext>
            </a:extLst>
          </p:cNvPr>
          <p:cNvCxnSpPr>
            <a:cxnSpLocks/>
          </p:cNvCxnSpPr>
          <p:nvPr/>
        </p:nvCxnSpPr>
        <p:spPr>
          <a:xfrm>
            <a:off x="2610463" y="5435749"/>
            <a:ext cx="1847861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BBE257AD-F229-A5D3-BD76-C2F485AE677A}"/>
              </a:ext>
            </a:extLst>
          </p:cNvPr>
          <p:cNvSpPr txBox="1"/>
          <p:nvPr/>
        </p:nvSpPr>
        <p:spPr>
          <a:xfrm>
            <a:off x="0" y="655839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Synchronized approach</a:t>
            </a:r>
            <a:endParaRPr lang="en-US" sz="6000" dirty="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653CF5E3-F182-54F1-EDD5-23118B233C17}"/>
              </a:ext>
            </a:extLst>
          </p:cNvPr>
          <p:cNvSpPr txBox="1"/>
          <p:nvPr/>
        </p:nvSpPr>
        <p:spPr>
          <a:xfrm>
            <a:off x="8004736" y="3603557"/>
            <a:ext cx="4097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➖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OS threads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are limited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13B4D71-BCBA-E776-2BD2-8D9A61E19A83}"/>
              </a:ext>
            </a:extLst>
          </p:cNvPr>
          <p:cNvSpPr txBox="1"/>
          <p:nvPr/>
        </p:nvSpPr>
        <p:spPr>
          <a:xfrm>
            <a:off x="8004736" y="4023023"/>
            <a:ext cx="395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➖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Requesting new threads takes time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F15136AB-9CCE-BA46-BFB3-7AB91702372C}"/>
              </a:ext>
            </a:extLst>
          </p:cNvPr>
          <p:cNvSpPr txBox="1"/>
          <p:nvPr/>
        </p:nvSpPr>
        <p:spPr>
          <a:xfrm>
            <a:off x="8017349" y="4437814"/>
            <a:ext cx="395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➕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Programmers know the approach</a:t>
            </a:r>
            <a:r>
              <a:rPr lang="ru-RU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well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1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6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1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6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1" dur="3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6" dur="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1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400"/>
                            </p:stCondLst>
                            <p:childTnLst>
                              <p:par>
                                <p:cTn id="5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6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00"/>
                            </p:stCondLst>
                            <p:childTnLst>
                              <p:par>
                                <p:cTn id="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2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2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2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" grpId="0"/>
      <p:bldP spid="1050" grpId="0"/>
      <p:bldP spid="10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A586651-F81B-B40C-7596-4B01B03A93CF}"/>
              </a:ext>
            </a:extLst>
          </p:cNvPr>
          <p:cNvGrpSpPr/>
          <p:nvPr/>
        </p:nvGrpSpPr>
        <p:grpSpPr>
          <a:xfrm>
            <a:off x="6391457" y="883920"/>
            <a:ext cx="7089070" cy="6907077"/>
            <a:chOff x="6391457" y="883920"/>
            <a:chExt cx="7089070" cy="690707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B8758AC-BE51-725B-5EBB-51CD7ADEE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69533">
              <a:off x="6391457" y="883920"/>
              <a:ext cx="7089070" cy="64418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  <a:softEdge rad="31750"/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6040139-590F-C7B6-07A2-07C593049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002483">
              <a:off x="7744367" y="5882235"/>
              <a:ext cx="1459564" cy="1908762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74C7752-8B26-396B-4C57-B11E14A3288E}"/>
              </a:ext>
            </a:extLst>
          </p:cNvPr>
          <p:cNvSpPr txBox="1"/>
          <p:nvPr/>
        </p:nvSpPr>
        <p:spPr>
          <a:xfrm>
            <a:off x="371189" y="1910739"/>
            <a:ext cx="7200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🎭 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Department manager, dev. lead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EB47C7-48AD-A41D-5A3B-E3C18827961E}"/>
              </a:ext>
            </a:extLst>
          </p:cNvPr>
          <p:cNvSpPr txBox="1"/>
          <p:nvPr/>
        </p:nvSpPr>
        <p:spPr>
          <a:xfrm>
            <a:off x="383806" y="2627858"/>
            <a:ext cx="72029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👨‍💻 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In IT &gt; 16 years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B3A538-6A65-6897-3E9D-404544BE5C5B}"/>
              </a:ext>
            </a:extLst>
          </p:cNvPr>
          <p:cNvSpPr txBox="1"/>
          <p:nvPr/>
        </p:nvSpPr>
        <p:spPr>
          <a:xfrm>
            <a:off x="369111" y="3363329"/>
            <a:ext cx="72029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☕ 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With Java &gt; 10 years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8C3E31-E88A-E9E0-1D2A-E2CF703B4993}"/>
              </a:ext>
            </a:extLst>
          </p:cNvPr>
          <p:cNvSpPr txBox="1"/>
          <p:nvPr/>
        </p:nvSpPr>
        <p:spPr>
          <a:xfrm>
            <a:off x="369111" y="4071215"/>
            <a:ext cx="58670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🤖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Crazy developer (hobby)</a:t>
            </a:r>
            <a:endParaRPr lang="ru-RU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92D8F5-0CE6-4AA2-1900-D933436CAFD8}"/>
              </a:ext>
            </a:extLst>
          </p:cNvPr>
          <p:cNvSpPr txBox="1"/>
          <p:nvPr/>
        </p:nvSpPr>
        <p:spPr>
          <a:xfrm>
            <a:off x="369111" y="4779101"/>
            <a:ext cx="72029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🎤 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Speaker</a:t>
            </a:r>
            <a:endParaRPr lang="ru-RU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10A1B8-CE10-3148-85BD-E1E5D840CF4A}"/>
              </a:ext>
            </a:extLst>
          </p:cNvPr>
          <p:cNvSpPr txBox="1"/>
          <p:nvPr/>
        </p:nvSpPr>
        <p:spPr>
          <a:xfrm>
            <a:off x="383806" y="5486987"/>
            <a:ext cx="72029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👨 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Ischenko Nikolai</a:t>
            </a:r>
            <a:endParaRPr lang="ru-RU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3B05C69-E5C6-D224-BBC4-858080F0BD5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alphaModFix amt="84000"/>
          </a:blip>
          <a:stretch>
            <a:fillRect/>
          </a:stretch>
        </p:blipFill>
        <p:spPr>
          <a:xfrm>
            <a:off x="8308176" y="210588"/>
            <a:ext cx="1926693" cy="708090"/>
          </a:xfrm>
          <a:prstGeom prst="rect">
            <a:avLst/>
          </a:prstGeom>
        </p:spPr>
      </p:pic>
      <p:pic>
        <p:nvPicPr>
          <p:cNvPr id="1026" name="Picture 2" descr="Иcсофт Солюшенз">
            <a:extLst>
              <a:ext uri="{FF2B5EF4-FFF2-40B4-BE49-F238E27FC236}">
                <a16:creationId xmlns:a16="http://schemas.microsoft.com/office/drawing/2014/main" id="{F3F6A21A-D44E-0D44-0CF7-A74E6FA3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8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170" y="113253"/>
            <a:ext cx="1859259" cy="90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CAD73F-9219-4499-1BE4-6941B1C0D6EE}"/>
              </a:ext>
            </a:extLst>
          </p:cNvPr>
          <p:cNvSpPr/>
          <p:nvPr/>
        </p:nvSpPr>
        <p:spPr>
          <a:xfrm>
            <a:off x="72999" y="56381"/>
            <a:ext cx="3688773" cy="1398685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About me: </a:t>
            </a:r>
          </a:p>
        </p:txBody>
      </p:sp>
    </p:spTree>
    <p:extLst>
      <p:ext uri="{BB962C8B-B14F-4D97-AF65-F5344CB8AC3E}">
        <p14:creationId xmlns:p14="http://schemas.microsoft.com/office/powerpoint/2010/main" val="35467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DBA5F-9D12-9CF0-9F9C-18436D20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A00B88A6-6F96-FDB2-1763-70CB1998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E7CE0D73-8226-3693-CBC2-BE0BAEAFD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449D955D-637F-6440-34C6-989FFD0B1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083C9E6B-D7A2-1EF0-5CE8-B1FD49F75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0AF3BA03-328B-3AB0-DA6A-7D93A429C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57C260-84BF-E4D6-6E4D-B7F4607A7A37}"/>
              </a:ext>
            </a:extLst>
          </p:cNvPr>
          <p:cNvSpPr txBox="1"/>
          <p:nvPr/>
        </p:nvSpPr>
        <p:spPr>
          <a:xfrm>
            <a:off x="222398" y="10967"/>
            <a:ext cx="117472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21</a:t>
            </a:r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Virtual threads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pic>
        <p:nvPicPr>
          <p:cNvPr id="1026" name="Picture 2" descr="Gallery - Gallery - OpenJDK Wiki">
            <a:extLst>
              <a:ext uri="{FF2B5EF4-FFF2-40B4-BE49-F238E27FC236}">
                <a16:creationId xmlns:a16="http://schemas.microsoft.com/office/drawing/2014/main" id="{F70171BD-5A91-2593-FCA1-F6CBD0409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6" y="3360624"/>
            <a:ext cx="1898803" cy="230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BBE257AD-F229-A5D3-BD76-C2F485AE677A}"/>
              </a:ext>
            </a:extLst>
          </p:cNvPr>
          <p:cNvSpPr txBox="1"/>
          <p:nvPr/>
        </p:nvSpPr>
        <p:spPr>
          <a:xfrm>
            <a:off x="0" y="655839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Asynchronized approach</a:t>
            </a:r>
            <a:endParaRPr lang="en-US" sz="6000" dirty="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653CF5E3-F182-54F1-EDD5-23118B233C17}"/>
              </a:ext>
            </a:extLst>
          </p:cNvPr>
          <p:cNvSpPr txBox="1"/>
          <p:nvPr/>
        </p:nvSpPr>
        <p:spPr>
          <a:xfrm>
            <a:off x="8004736" y="3603557"/>
            <a:ext cx="4097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➖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OS threads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are limited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13B4D71-BCBA-E776-2BD2-8D9A61E19A83}"/>
              </a:ext>
            </a:extLst>
          </p:cNvPr>
          <p:cNvSpPr txBox="1"/>
          <p:nvPr/>
        </p:nvSpPr>
        <p:spPr>
          <a:xfrm>
            <a:off x="8004736" y="4023023"/>
            <a:ext cx="395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➖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Requesting new threads takes time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F15136AB-9CCE-BA46-BFB3-7AB91702372C}"/>
              </a:ext>
            </a:extLst>
          </p:cNvPr>
          <p:cNvSpPr txBox="1"/>
          <p:nvPr/>
        </p:nvSpPr>
        <p:spPr>
          <a:xfrm>
            <a:off x="8017349" y="4437814"/>
            <a:ext cx="395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➕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Programmers know the approach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well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99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" grpId="0"/>
      <p:bldP spid="1050" grpId="0"/>
      <p:bldP spid="10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07FB47-92C8-6EDC-92A2-5A73A7D32000}"/>
              </a:ext>
            </a:extLst>
          </p:cNvPr>
          <p:cNvGrpSpPr/>
          <p:nvPr/>
        </p:nvGrpSpPr>
        <p:grpSpPr>
          <a:xfrm>
            <a:off x="383044" y="2721274"/>
            <a:ext cx="11425911" cy="3193390"/>
            <a:chOff x="368692" y="1945770"/>
            <a:chExt cx="11425911" cy="319339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3F46B84-895C-85D8-1E70-74BC640F7D46}"/>
                </a:ext>
              </a:extLst>
            </p:cNvPr>
            <p:cNvSpPr/>
            <p:nvPr/>
          </p:nvSpPr>
          <p:spPr>
            <a:xfrm>
              <a:off x="368692" y="1945770"/>
              <a:ext cx="11425911" cy="3193390"/>
            </a:xfrm>
            <a:prstGeom prst="roundRect">
              <a:avLst/>
            </a:prstGeom>
            <a:solidFill>
              <a:srgbClr val="2B2D30"/>
            </a:solidFill>
            <a:ln>
              <a:solidFill>
                <a:schemeClr val="bg2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FB41FF-F6A3-9A5F-C1E1-0D256D03B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184" y="2123747"/>
              <a:ext cx="10943632" cy="2808223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767B6-13F5-9FFD-9C71-D29727C840FD}"/>
              </a:ext>
            </a:extLst>
          </p:cNvPr>
          <p:cNvSpPr/>
          <p:nvPr/>
        </p:nvSpPr>
        <p:spPr>
          <a:xfrm>
            <a:off x="82797" y="64355"/>
            <a:ext cx="6352727" cy="1398685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Why</a:t>
            </a:r>
            <a:r>
              <a:rPr lang="ru-RU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and Wat LTS?</a:t>
            </a:r>
          </a:p>
        </p:txBody>
      </p:sp>
      <p:pic>
        <p:nvPicPr>
          <p:cNvPr id="4098" name="Picture 2" descr="Kermit Wat GIF - Kermit Wat What GIFs">
            <a:extLst>
              <a:ext uri="{FF2B5EF4-FFF2-40B4-BE49-F238E27FC236}">
                <a16:creationId xmlns:a16="http://schemas.microsoft.com/office/drawing/2014/main" id="{51BAD0F3-FC18-0BEE-DBB0-70B8E9F4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41" y="409490"/>
            <a:ext cx="1458768" cy="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43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651647-B0B8-E88A-AF4F-3EE39676B96A}"/>
              </a:ext>
            </a:extLst>
          </p:cNvPr>
          <p:cNvSpPr/>
          <p:nvPr/>
        </p:nvSpPr>
        <p:spPr>
          <a:xfrm>
            <a:off x="1253858" y="2208569"/>
            <a:ext cx="9684283" cy="4264026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CFA38-5661-A338-4FF0-B6365DA366EB}"/>
              </a:ext>
            </a:extLst>
          </p:cNvPr>
          <p:cNvSpPr txBox="1"/>
          <p:nvPr/>
        </p:nvSpPr>
        <p:spPr>
          <a:xfrm>
            <a:off x="8514464" y="66241"/>
            <a:ext cx="23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*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Released: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09/14/21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1205E-D6B1-138E-5D16-492F30BEC3ED}"/>
              </a:ext>
            </a:extLst>
          </p:cNvPr>
          <p:cNvSpPr txBox="1"/>
          <p:nvPr/>
        </p:nvSpPr>
        <p:spPr>
          <a:xfrm>
            <a:off x="1354041" y="2268440"/>
            <a:ext cx="9448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🙅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Java 11 isn’t supported yet (Ended in Sep.2023)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9BE9C-72D3-9EEE-1520-A89D05B20E50}"/>
              </a:ext>
            </a:extLst>
          </p:cNvPr>
          <p:cNvSpPr txBox="1"/>
          <p:nvPr/>
        </p:nvSpPr>
        <p:spPr>
          <a:xfrm>
            <a:off x="1915613" y="2951494"/>
            <a:ext cx="8887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⛑️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RedHat OpenJDK is supported till October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3B541-374F-AD3E-0D47-83F3D6185F85}"/>
              </a:ext>
            </a:extLst>
          </p:cNvPr>
          <p:cNvSpPr txBox="1"/>
          <p:nvPr/>
        </p:nvSpPr>
        <p:spPr>
          <a:xfrm>
            <a:off x="1332283" y="3712455"/>
            <a:ext cx="9448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🍃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Spring Boot 3 (Spring 6) requires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B6530-577D-4065-F341-04E4DD24D921}"/>
              </a:ext>
            </a:extLst>
          </p:cNvPr>
          <p:cNvSpPr txBox="1"/>
          <p:nvPr/>
        </p:nvSpPr>
        <p:spPr>
          <a:xfrm>
            <a:off x="1354041" y="4589404"/>
            <a:ext cx="9448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🤑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Oracle No-Fee Terms and Conditions</a:t>
            </a:r>
            <a:r>
              <a:rPr lang="ru-RU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[NFTC]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5E5BF-1842-C2BA-ED7A-D04B7470562D}"/>
              </a:ext>
            </a:extLst>
          </p:cNvPr>
          <p:cNvSpPr txBox="1"/>
          <p:nvPr/>
        </p:nvSpPr>
        <p:spPr>
          <a:xfrm>
            <a:off x="1354041" y="5535031"/>
            <a:ext cx="94489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🆕 </a:t>
            </a:r>
            <a:r>
              <a:rPr lang="en-US" sz="4400" strike="sng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 features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431D9F-19B2-3AE5-B0C5-E985AF1B4FE2}"/>
              </a:ext>
            </a:extLst>
          </p:cNvPr>
          <p:cNvSpPr/>
          <p:nvPr/>
        </p:nvSpPr>
        <p:spPr>
          <a:xfrm>
            <a:off x="53586" y="56709"/>
            <a:ext cx="8511680" cy="1398685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Why do we use </a:t>
            </a:r>
            <a:r>
              <a:rPr lang="en-US" sz="80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80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AC447-16A1-7A9D-659F-F77DCA3D2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2231">
            <a:off x="8379951" y="678104"/>
            <a:ext cx="888259" cy="978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634E26-D83B-EA01-62E9-E4CAEF90C97C}"/>
              </a:ext>
            </a:extLst>
          </p:cNvPr>
          <p:cNvCxnSpPr/>
          <p:nvPr/>
        </p:nvCxnSpPr>
        <p:spPr>
          <a:xfrm>
            <a:off x="1539434" y="3628868"/>
            <a:ext cx="9097701" cy="0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  <a:alpha val="4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7277FA-461E-C7A6-E2DA-B3A3DA207295}"/>
              </a:ext>
            </a:extLst>
          </p:cNvPr>
          <p:cNvCxnSpPr/>
          <p:nvPr/>
        </p:nvCxnSpPr>
        <p:spPr>
          <a:xfrm>
            <a:off x="1539434" y="4589404"/>
            <a:ext cx="9097701" cy="0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  <a:alpha val="4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0C5E4B-3AF9-7BD1-E515-37C9512DD271}"/>
              </a:ext>
            </a:extLst>
          </p:cNvPr>
          <p:cNvCxnSpPr/>
          <p:nvPr/>
        </p:nvCxnSpPr>
        <p:spPr>
          <a:xfrm>
            <a:off x="1547149" y="5531215"/>
            <a:ext cx="9097701" cy="0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  <a:alpha val="4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70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E8444-97D6-CC94-E275-E1013F29ED1D}"/>
              </a:ext>
            </a:extLst>
          </p:cNvPr>
          <p:cNvSpPr txBox="1"/>
          <p:nvPr/>
        </p:nvSpPr>
        <p:spPr>
          <a:xfrm>
            <a:off x="11048205" y="1"/>
            <a:ext cx="1200329" cy="6857999"/>
          </a:xfrm>
          <a:prstGeom prst="rect">
            <a:avLst/>
          </a:prstGeom>
          <a:noFill/>
        </p:spPr>
        <p:txBody>
          <a:bodyPr vert="vert"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17</a:t>
            </a:r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what’s </a:t>
            </a:r>
            <a:r>
              <a:rPr lang="en-US" sz="6600" strike="sng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new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 old?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153D0C-AD8C-66E9-5310-2DB9A24BE3AE}"/>
              </a:ext>
            </a:extLst>
          </p:cNvPr>
          <p:cNvSpPr/>
          <p:nvPr/>
        </p:nvSpPr>
        <p:spPr>
          <a:xfrm>
            <a:off x="3808071" y="1710407"/>
            <a:ext cx="4575858" cy="5075499"/>
          </a:xfrm>
          <a:prstGeom prst="roundRect">
            <a:avLst/>
          </a:prstGeom>
          <a:solidFill>
            <a:srgbClr val="1E1F22">
              <a:alpha val="97000"/>
            </a:srgbClr>
          </a:solidFill>
          <a:ln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</a:p>
          <a:p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String cards = </a:t>
            </a: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"""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"deck": "standard",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"cards": [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"rank": "10",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"suit": "Diamonds"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},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{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"rank": "King",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"suit": "Spades"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}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]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} </a:t>
            </a: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JetBrains Mono"/>
              </a:rPr>
              <a:t>"""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3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A69B5B-7B7D-F845-5D3F-1CF727EC2513}"/>
              </a:ext>
            </a:extLst>
          </p:cNvPr>
          <p:cNvSpPr/>
          <p:nvPr/>
        </p:nvSpPr>
        <p:spPr>
          <a:xfrm>
            <a:off x="149937" y="106820"/>
            <a:ext cx="10898268" cy="1398684"/>
          </a:xfrm>
          <a:prstGeom prst="roundRect">
            <a:avLst/>
          </a:prstGeom>
          <a:solidFill>
            <a:srgbClr val="10441E">
              <a:alpha val="70000"/>
            </a:srgbClr>
          </a:solidFill>
          <a:ln w="38100">
            <a:solidFill>
              <a:schemeClr val="bg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🔡 </a:t>
            </a:r>
            <a:r>
              <a:rPr lang="en-US" sz="8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JEP 378: </a:t>
            </a:r>
            <a:r>
              <a:rPr lang="en-US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”””</a:t>
            </a:r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Text Blocks</a:t>
            </a:r>
            <a:r>
              <a:rPr lang="en-US" sz="8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”””</a:t>
            </a:r>
            <a:endParaRPr lang="en-US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80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377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37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73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78BD-E2C8-88A0-3E22-E3AD5AD2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53706-1EEE-33E0-06B2-539A3BD7E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B1852-9277-3F44-B53C-7D966518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39" y="2625049"/>
            <a:ext cx="2438740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9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722</Words>
  <Application>Microsoft Office PowerPoint</Application>
  <PresentationFormat>Widescreen</PresentationFormat>
  <Paragraphs>97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Bahnschrift SemiLight Condensed</vt:lpstr>
      <vt:lpstr>DejaVu Sans</vt:lpstr>
      <vt:lpstr>JetBrains Mono</vt:lpstr>
      <vt:lpstr>OracleSansVF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Nikolai Ischenko</dc:creator>
  <cp:lastModifiedBy>Nikolai Ischenko</cp:lastModifiedBy>
  <cp:revision>15</cp:revision>
  <dcterms:created xsi:type="dcterms:W3CDTF">2024-02-17T11:30:00Z</dcterms:created>
  <dcterms:modified xsi:type="dcterms:W3CDTF">2024-03-08T14:51:41Z</dcterms:modified>
</cp:coreProperties>
</file>